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00A9E0"/>
    <a:srgbClr val="EAEAEA"/>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81" autoAdjust="0"/>
    <p:restoredTop sz="95581" autoAdjust="0"/>
  </p:normalViewPr>
  <p:slideViewPr>
    <p:cSldViewPr snapToGrid="0">
      <p:cViewPr varScale="1">
        <p:scale>
          <a:sx n="18" d="100"/>
          <a:sy n="18" d="100"/>
        </p:scale>
        <p:origin x="1066" y="10"/>
      </p:cViewPr>
      <p:guideLst>
        <p:guide orient="horz" pos="4836"/>
        <p:guide orient="horz" pos="20196"/>
        <p:guide orient="horz" pos="214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3338" y="3276600"/>
            <a:ext cx="218805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6" y="32395636"/>
            <a:ext cx="4141787" cy="21272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9926520" y="32308800"/>
            <a:ext cx="2383858" cy="338554"/>
          </a:xfrm>
          <a:prstGeom prst="rect">
            <a:avLst/>
          </a:prstGeom>
          <a:noFill/>
        </p:spPr>
        <p:txBody>
          <a:bodyPr wrap="none" rtlCol="0">
            <a:spAutoFit/>
          </a:bodyPr>
          <a:lstStyle/>
          <a:p>
            <a:r>
              <a:rPr lang="en-US" sz="1600" dirty="0" smtClean="0">
                <a:solidFill>
                  <a:schemeClr val="bg1"/>
                </a:solidFill>
              </a:rPr>
              <a:t>www.postersession.com</a:t>
            </a:r>
            <a:endParaRPr lang="en-US" sz="16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A9E0"/>
            </a:gs>
            <a:gs pos="25000">
              <a:srgbClr val="00205B"/>
            </a:gs>
          </a:gsLst>
          <a:lin ang="4800000" scaled="0"/>
        </a:gradFill>
        <a:effectLst/>
      </p:bgPr>
    </p:bg>
    <p:spTree>
      <p:nvGrpSpPr>
        <p:cNvPr id="1" name=""/>
        <p:cNvGrpSpPr/>
        <p:nvPr/>
      </p:nvGrpSpPr>
      <p:grpSpPr>
        <a:xfrm>
          <a:off x="0" y="0"/>
          <a:ext cx="0" cy="0"/>
          <a:chOff x="0" y="0"/>
          <a:chExt cx="0" cy="0"/>
        </a:xfrm>
      </p:grpSpPr>
      <p:sp>
        <p:nvSpPr>
          <p:cNvPr id="32" name="AutoShape 4" title="Column Design Element"/>
          <p:cNvSpPr>
            <a:spLocks noChangeArrowheads="1"/>
          </p:cNvSpPr>
          <p:nvPr/>
        </p:nvSpPr>
        <p:spPr bwMode="auto">
          <a:xfrm>
            <a:off x="32850762" y="6096000"/>
            <a:ext cx="10363200" cy="259842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2086" name="Text Box 38"/>
          <p:cNvSpPr txBox="1">
            <a:spLocks noChangeArrowheads="1"/>
          </p:cNvSpPr>
          <p:nvPr/>
        </p:nvSpPr>
        <p:spPr bwMode="auto">
          <a:xfrm>
            <a:off x="33408938" y="26231850"/>
            <a:ext cx="9186862" cy="4530725"/>
          </a:xfrm>
          <a:prstGeom prst="rect">
            <a:avLst/>
          </a:prstGeom>
          <a:noFill/>
          <a:ln w="57150" cmpd="thinThick">
            <a:noFill/>
            <a:miter lim="800000"/>
            <a:headEnd/>
            <a:tailEnd/>
          </a:ln>
          <a:effectLst/>
        </p:spPr>
        <p:txBody>
          <a:bodyPr lIns="61170" tIns="30584" rIns="61170" bIns="30584">
            <a:spAutoFit/>
          </a:bodyPr>
          <a:lstStyle/>
          <a:p>
            <a:pPr marL="342900" indent="-342900" algn="l" defTabSz="612775" eaLnBrk="0" hangingPunct="0">
              <a:lnSpc>
                <a:spcPct val="95000"/>
              </a:lnSpc>
            </a:pPr>
            <a:endParaRPr lang="en-US" sz="2800" b="1" u="sng">
              <a:latin typeface="Century Gothic"/>
              <a:cs typeface="Century Gothic"/>
            </a:endParaRPr>
          </a:p>
          <a:p>
            <a:pPr marL="342900" indent="-342900" algn="l" defTabSz="612775" eaLnBrk="0" hangingPunct="0">
              <a:lnSpc>
                <a:spcPct val="95000"/>
              </a:lnSpc>
              <a:buFontTx/>
              <a:buAutoNum type="arabicPeriod"/>
            </a:pPr>
            <a:r>
              <a:rPr lang="en-US" sz="2800" b="1">
                <a:latin typeface="Century Gothic"/>
                <a:cs typeface="Century Gothic"/>
              </a:rPr>
              <a:t>Xxxxxxxxxxxxxxxxxxxxxxxxxxxxxxxxxxxxxxxxxxxxxxxxxxxxxxxxxxxxxxxxxxxxxxxxxxxxxxxxxxxxxxxxxxx</a:t>
            </a:r>
          </a:p>
          <a:p>
            <a:pPr marL="342900" indent="-342900" algn="l" defTabSz="612775" eaLnBrk="0" hangingPunct="0">
              <a:lnSpc>
                <a:spcPct val="95000"/>
              </a:lnSpc>
              <a:buFontTx/>
              <a:buAutoNum type="arabicPeriod"/>
            </a:pPr>
            <a:r>
              <a:rPr lang="en-US" sz="2800" b="1">
                <a:latin typeface="Century Gothic"/>
                <a:cs typeface="Century Gothic"/>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Century Gothic"/>
                <a:cs typeface="Century Gothic"/>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Century Gothic"/>
                <a:cs typeface="Century Gothic"/>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2800" b="1">
              <a:latin typeface="Century Gothic"/>
              <a:cs typeface="Century Gothic"/>
            </a:endParaRPr>
          </a:p>
        </p:txBody>
      </p:sp>
      <p:sp>
        <p:nvSpPr>
          <p:cNvPr id="2075" name="Text Box 27"/>
          <p:cNvSpPr txBox="1">
            <a:spLocks noChangeArrowheads="1"/>
          </p:cNvSpPr>
          <p:nvPr/>
        </p:nvSpPr>
        <p:spPr bwMode="auto">
          <a:xfrm>
            <a:off x="33670875" y="251460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a:latin typeface="Century Gothic"/>
                <a:cs typeface="Century Gothic"/>
              </a:rPr>
              <a:t>Bibliography</a:t>
            </a:r>
          </a:p>
        </p:txBody>
      </p:sp>
      <p:sp>
        <p:nvSpPr>
          <p:cNvPr id="2088" name="Text Box 40"/>
          <p:cNvSpPr txBox="1">
            <a:spLocks noChangeArrowheads="1"/>
          </p:cNvSpPr>
          <p:nvPr/>
        </p:nvSpPr>
        <p:spPr bwMode="auto">
          <a:xfrm>
            <a:off x="33172400" y="8958263"/>
            <a:ext cx="9690100" cy="92900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a:latin typeface="Century Gothic"/>
              <a:cs typeface="Century Gothic"/>
            </a:endParaRPr>
          </a:p>
          <a:p>
            <a:pPr algn="l" defTabSz="612775" eaLnBrk="0" hangingPunct="0">
              <a:lnSpc>
                <a:spcPct val="95000"/>
              </a:lnSpc>
            </a:pPr>
            <a:r>
              <a:rPr lang="en-US" sz="28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a:latin typeface="Century Gothic"/>
              <a:cs typeface="Century Gothic"/>
            </a:endParaRPr>
          </a:p>
          <a:p>
            <a:pPr algn="l" defTabSz="612775" eaLnBrk="0" hangingPunct="0">
              <a:lnSpc>
                <a:spcPct val="95000"/>
              </a:lnSpc>
            </a:pPr>
            <a:endParaRPr lang="en-US" sz="2000">
              <a:latin typeface="Century Gothic"/>
              <a:cs typeface="Century Gothic"/>
            </a:endParaRPr>
          </a:p>
        </p:txBody>
      </p:sp>
      <p:cxnSp>
        <p:nvCxnSpPr>
          <p:cNvPr id="36" name="Straight Connector 35" title="Red Underline"/>
          <p:cNvCxnSpPr/>
          <p:nvPr/>
        </p:nvCxnSpPr>
        <p:spPr>
          <a:xfrm>
            <a:off x="35103764" y="8226870"/>
            <a:ext cx="6150175"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2059" name="Text Box 11"/>
          <p:cNvSpPr txBox="1">
            <a:spLocks noChangeArrowheads="1"/>
          </p:cNvSpPr>
          <p:nvPr/>
        </p:nvSpPr>
        <p:spPr bwMode="auto">
          <a:xfrm>
            <a:off x="33223200" y="6559550"/>
            <a:ext cx="9829800" cy="1403350"/>
          </a:xfrm>
          <a:prstGeom prst="rect">
            <a:avLst/>
          </a:prstGeom>
          <a:noFill/>
          <a:ln w="9525">
            <a:noFill/>
            <a:miter lim="800000"/>
            <a:headEnd/>
            <a:tailEnd/>
          </a:ln>
          <a:effectLst/>
        </p:spPr>
        <p:txBody>
          <a:bodyPr>
            <a:spAutoFit/>
          </a:bodyPr>
          <a:lstStyle/>
          <a:p>
            <a:pPr defTabSz="4389438">
              <a:spcBef>
                <a:spcPct val="50000"/>
              </a:spcBef>
            </a:pPr>
            <a:r>
              <a:rPr lang="en-US" b="1">
                <a:latin typeface="Century Gothic"/>
                <a:cs typeface="Century Gothic"/>
              </a:rPr>
              <a:t>Conclusions</a:t>
            </a:r>
          </a:p>
        </p:txBody>
      </p:sp>
      <p:sp>
        <p:nvSpPr>
          <p:cNvPr id="31" name="AutoShape 4" title="Column Design Element"/>
          <p:cNvSpPr>
            <a:spLocks noChangeArrowheads="1"/>
          </p:cNvSpPr>
          <p:nvPr/>
        </p:nvSpPr>
        <p:spPr bwMode="auto">
          <a:xfrm>
            <a:off x="22076396" y="6096000"/>
            <a:ext cx="10363200" cy="259842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2074" name="AutoShape 26" title="Figure #2"/>
          <p:cNvSpPr>
            <a:spLocks noChangeArrowheads="1"/>
          </p:cNvSpPr>
          <p:nvPr/>
        </p:nvSpPr>
        <p:spPr bwMode="auto">
          <a:xfrm>
            <a:off x="23055263" y="22707600"/>
            <a:ext cx="8382000" cy="83820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3" name="Text Box 25"/>
          <p:cNvSpPr txBox="1">
            <a:spLocks noChangeArrowheads="1"/>
          </p:cNvSpPr>
          <p:nvPr/>
        </p:nvSpPr>
        <p:spPr bwMode="auto">
          <a:xfrm>
            <a:off x="23247350" y="207264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b="1" i="1" dirty="0">
                <a:latin typeface="Century Gothic"/>
                <a:cs typeface="Century Gothic"/>
              </a:rPr>
              <a:t>Figure #2</a:t>
            </a:r>
          </a:p>
        </p:txBody>
      </p:sp>
      <p:sp>
        <p:nvSpPr>
          <p:cNvPr id="2087" name="Text Box 39"/>
          <p:cNvSpPr txBox="1">
            <a:spLocks noChangeArrowheads="1"/>
          </p:cNvSpPr>
          <p:nvPr/>
        </p:nvSpPr>
        <p:spPr bwMode="auto">
          <a:xfrm>
            <a:off x="22390100" y="8915400"/>
            <a:ext cx="9766300" cy="88836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dirty="0">
              <a:latin typeface="Century Gothic"/>
              <a:cs typeface="Century Gothic"/>
            </a:endParaRPr>
          </a:p>
          <a:p>
            <a:pPr algn="l" defTabSz="612775" eaLnBrk="0" hangingPunct="0">
              <a:lnSpc>
                <a:spcPct val="95000"/>
              </a:lnSpc>
            </a:pPr>
            <a:r>
              <a:rPr lang="en-US" sz="28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dirty="0">
              <a:latin typeface="Century Gothic"/>
              <a:cs typeface="Century Gothic"/>
            </a:endParaRPr>
          </a:p>
          <a:p>
            <a:pPr algn="l" defTabSz="612775" eaLnBrk="0" hangingPunct="0">
              <a:lnSpc>
                <a:spcPct val="95000"/>
              </a:lnSpc>
            </a:pPr>
            <a:endParaRPr lang="en-US" sz="2000" dirty="0">
              <a:latin typeface="Century Gothic"/>
              <a:cs typeface="Century Gothic"/>
            </a:endParaRPr>
          </a:p>
        </p:txBody>
      </p:sp>
      <p:cxnSp>
        <p:nvCxnSpPr>
          <p:cNvPr id="35" name="Straight Connector 34" title="Red Underline"/>
          <p:cNvCxnSpPr/>
          <p:nvPr/>
        </p:nvCxnSpPr>
        <p:spPr>
          <a:xfrm>
            <a:off x="25517447" y="8226870"/>
            <a:ext cx="348730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2091" name="Text Box 43"/>
          <p:cNvSpPr txBox="1">
            <a:spLocks noChangeArrowheads="1"/>
          </p:cNvSpPr>
          <p:nvPr/>
        </p:nvSpPr>
        <p:spPr bwMode="auto">
          <a:xfrm>
            <a:off x="22326600" y="6564313"/>
            <a:ext cx="9829800" cy="1403350"/>
          </a:xfrm>
          <a:prstGeom prst="rect">
            <a:avLst/>
          </a:prstGeom>
          <a:noFill/>
          <a:ln w="9525">
            <a:noFill/>
            <a:miter lim="800000"/>
            <a:headEnd/>
            <a:tailEnd/>
          </a:ln>
          <a:effectLst/>
        </p:spPr>
        <p:txBody>
          <a:bodyPr>
            <a:spAutoFit/>
          </a:bodyPr>
          <a:lstStyle/>
          <a:p>
            <a:pPr defTabSz="4389438">
              <a:spcBef>
                <a:spcPct val="50000"/>
              </a:spcBef>
            </a:pPr>
            <a:r>
              <a:rPr lang="en-US" b="1">
                <a:latin typeface="Century Gothic"/>
                <a:cs typeface="Century Gothic"/>
              </a:rPr>
              <a:t>Results</a:t>
            </a:r>
          </a:p>
        </p:txBody>
      </p:sp>
      <p:sp>
        <p:nvSpPr>
          <p:cNvPr id="29" name="AutoShape 4" title="Column Design Element"/>
          <p:cNvSpPr>
            <a:spLocks noChangeArrowheads="1"/>
          </p:cNvSpPr>
          <p:nvPr/>
        </p:nvSpPr>
        <p:spPr bwMode="auto">
          <a:xfrm>
            <a:off x="11342998" y="6096000"/>
            <a:ext cx="10363200" cy="25984200"/>
          </a:xfrm>
          <a:prstGeom prst="roundRect">
            <a:avLst>
              <a:gd name="adj" fmla="val 3442"/>
            </a:avLst>
          </a:prstGeom>
          <a:solidFill>
            <a:schemeClr val="bg1"/>
          </a:solidFill>
          <a:ln w="9525">
            <a:noFill/>
            <a:round/>
            <a:headEnd/>
            <a:tailEnd/>
          </a:ln>
          <a:effectLst/>
        </p:spPr>
        <p:txBody>
          <a:bodyPr wrap="none" anchor="ctr"/>
          <a:lstStyle/>
          <a:p>
            <a:endParaRPr lang="en-US" dirty="0"/>
          </a:p>
        </p:txBody>
      </p:sp>
      <p:cxnSp>
        <p:nvCxnSpPr>
          <p:cNvPr id="34" name="Straight Connector 33" title="Red Underline"/>
          <p:cNvCxnSpPr/>
          <p:nvPr/>
        </p:nvCxnSpPr>
        <p:spPr>
          <a:xfrm>
            <a:off x="14169542" y="8226870"/>
            <a:ext cx="4675355"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2058" name="Text Box 10"/>
          <p:cNvSpPr txBox="1">
            <a:spLocks noChangeArrowheads="1"/>
          </p:cNvSpPr>
          <p:nvPr/>
        </p:nvSpPr>
        <p:spPr bwMode="auto">
          <a:xfrm>
            <a:off x="11582400"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latin typeface="Century Gothic"/>
                <a:cs typeface="Century Gothic"/>
              </a:rPr>
              <a:t>Methods</a:t>
            </a:r>
          </a:p>
        </p:txBody>
      </p:sp>
      <p:sp>
        <p:nvSpPr>
          <p:cNvPr id="23" name="AutoShape 4" title="Column Design Element"/>
          <p:cNvSpPr>
            <a:spLocks noChangeArrowheads="1"/>
          </p:cNvSpPr>
          <p:nvPr/>
        </p:nvSpPr>
        <p:spPr bwMode="auto">
          <a:xfrm>
            <a:off x="609600" y="6096000"/>
            <a:ext cx="10363200" cy="259842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2057" name="Text Box 9"/>
          <p:cNvSpPr txBox="1">
            <a:spLocks noChangeArrowheads="1"/>
          </p:cNvSpPr>
          <p:nvPr/>
        </p:nvSpPr>
        <p:spPr bwMode="auto">
          <a:xfrm>
            <a:off x="901700" y="8920654"/>
            <a:ext cx="9779000" cy="27521865"/>
          </a:xfrm>
          <a:prstGeom prst="rect">
            <a:avLst/>
          </a:prstGeom>
          <a:noFill/>
          <a:ln w="9525">
            <a:noFill/>
            <a:miter lim="800000"/>
            <a:headEnd/>
            <a:tailEnd/>
          </a:ln>
          <a:effectLst/>
        </p:spPr>
        <p:txBody>
          <a:bodyPr>
            <a:spAutoFit/>
          </a:bodyPr>
          <a:lstStyle/>
          <a:p>
            <a:pPr algn="l" defTabSz="4389438" eaLnBrk="0" hangingPunct="0">
              <a:lnSpc>
                <a:spcPct val="95000"/>
              </a:lnSpc>
            </a:pPr>
            <a:r>
              <a:rPr lang="en-US" sz="2800" dirty="0">
                <a:latin typeface="Century Gothic"/>
                <a:cs typeface="Century Gothic"/>
              </a:rPr>
              <a:t>We hope you find this template useful! This one is set up to yield a 48x36” (4x3’) horizontal poster.</a:t>
            </a: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dirty="0">
                <a:latin typeface="Century Gothic"/>
                <a:cs typeface="Century Gothic"/>
              </a:rPr>
              <a:t>We’ve put in the headings we </a:t>
            </a:r>
            <a:r>
              <a:rPr lang="en-US" sz="2800" dirty="0" smtClean="0">
                <a:latin typeface="Century Gothic"/>
                <a:cs typeface="Century Gothic"/>
              </a:rPr>
              <a:t>usually see </a:t>
            </a:r>
            <a:r>
              <a:rPr lang="en-US" sz="2800" dirty="0">
                <a:latin typeface="Century Gothic"/>
                <a:cs typeface="Century Gothic"/>
              </a:rPr>
              <a:t>in these posters, you can copy and paste and change to your </a:t>
            </a:r>
            <a:r>
              <a:rPr lang="en-US" sz="2800" dirty="0" smtClean="0">
                <a:latin typeface="Century Gothic"/>
                <a:cs typeface="Century Gothic"/>
              </a:rPr>
              <a:t>heart’s </a:t>
            </a:r>
            <a:r>
              <a:rPr lang="en-US" sz="2800" dirty="0">
                <a:latin typeface="Century Gothic"/>
                <a:cs typeface="Century Gothic"/>
              </a:rPr>
              <a:t>content! We suggest you </a:t>
            </a:r>
            <a:r>
              <a:rPr lang="en-US" sz="2800" dirty="0" smtClean="0">
                <a:latin typeface="Century Gothic"/>
                <a:cs typeface="Century Gothic"/>
              </a:rPr>
              <a:t>use black </a:t>
            </a:r>
            <a:r>
              <a:rPr lang="en-US" sz="2800" dirty="0">
                <a:latin typeface="Century Gothic"/>
                <a:cs typeface="Century Gothic"/>
              </a:rPr>
              <a:t>text against a light background so that it is easy to read. Background color can be changed in </a:t>
            </a:r>
            <a:r>
              <a:rPr lang="en-US" sz="2800" dirty="0" smtClean="0">
                <a:latin typeface="Century Gothic"/>
                <a:cs typeface="Century Gothic"/>
              </a:rPr>
              <a:t>the design tab, background drop </a:t>
            </a:r>
            <a:r>
              <a:rPr lang="en-US" sz="2800" dirty="0">
                <a:latin typeface="Century Gothic"/>
                <a:cs typeface="Century Gothic"/>
              </a:rPr>
              <a:t>down menu.</a:t>
            </a: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dirty="0">
                <a:latin typeface="Century Gothic"/>
                <a:cs typeface="Century Gothic"/>
              </a:rPr>
              <a:t>The boxes around the text will automatically fit the text you type, and if you click on the </a:t>
            </a:r>
            <a:r>
              <a:rPr lang="en-US" sz="2800" dirty="0" smtClean="0">
                <a:latin typeface="Century Gothic"/>
                <a:cs typeface="Century Gothic"/>
              </a:rPr>
              <a:t>text box, </a:t>
            </a:r>
            <a:r>
              <a:rPr lang="en-US" sz="2800" dirty="0">
                <a:latin typeface="Century Gothic"/>
                <a:cs typeface="Century Gothic"/>
              </a:rPr>
              <a:t>you can use the little handles that appear to stretch or squeeze the text boxes to whatever size you want. If you need just a little more room for your type, </a:t>
            </a:r>
            <a:r>
              <a:rPr lang="en-US" sz="2800" dirty="0" smtClean="0">
                <a:latin typeface="Century Gothic"/>
                <a:cs typeface="Century Gothic"/>
              </a:rPr>
              <a:t>change the line </a:t>
            </a:r>
            <a:r>
              <a:rPr lang="en-US" sz="2800" dirty="0">
                <a:latin typeface="Century Gothic"/>
                <a:cs typeface="Century Gothic"/>
              </a:rPr>
              <a:t>spacing </a:t>
            </a:r>
            <a:r>
              <a:rPr lang="en-US" sz="2800" dirty="0" smtClean="0">
                <a:latin typeface="Century Gothic"/>
                <a:cs typeface="Century Gothic"/>
              </a:rPr>
              <a:t>to a multiple of .90 </a:t>
            </a:r>
            <a:r>
              <a:rPr lang="en-US" sz="2800" dirty="0">
                <a:latin typeface="Century Gothic"/>
                <a:cs typeface="Century Gothic"/>
              </a:rPr>
              <a:t>or even </a:t>
            </a:r>
            <a:r>
              <a:rPr lang="en-US" sz="2800" dirty="0" smtClean="0">
                <a:latin typeface="Century Gothic"/>
                <a:cs typeface="Century Gothic"/>
              </a:rPr>
              <a:t>.85 in home &gt;paragraph &gt;line spacing. The type in your poster’s text boxes should be at least 24 point. </a:t>
            </a:r>
            <a:endParaRPr lang="en-US" sz="2800" dirty="0">
              <a:latin typeface="Century Gothic"/>
              <a:cs typeface="Century Gothic"/>
            </a:endParaRP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dirty="0">
                <a:latin typeface="Century Gothic"/>
                <a:cs typeface="Century Gothic"/>
              </a:rPr>
              <a:t>The dotted lines through the center of the piece will not print, they are for alignment. You can move them around by clicking and holding them, and a little box will tell you where they are on the page. Use them to get your pictures or text boxes aligned together</a:t>
            </a:r>
            <a:r>
              <a:rPr lang="en-US" sz="2800" dirty="0" smtClean="0">
                <a:latin typeface="Century Gothic"/>
                <a:cs typeface="Century Gothic"/>
              </a:rPr>
              <a:t>. </a:t>
            </a:r>
          </a:p>
          <a:p>
            <a:pPr algn="l" defTabSz="4389438" eaLnBrk="0" hangingPunct="0">
              <a:lnSpc>
                <a:spcPct val="95000"/>
              </a:lnSpc>
            </a:pPr>
            <a:endParaRPr lang="en-US" sz="2800" dirty="0" smtClean="0">
              <a:latin typeface="Century Gothic"/>
              <a:cs typeface="Century Gothic"/>
            </a:endParaRPr>
          </a:p>
          <a:p>
            <a:pPr algn="l" defTabSz="4389438" eaLnBrk="0" hangingPunct="0">
              <a:lnSpc>
                <a:spcPct val="95000"/>
              </a:lnSpc>
            </a:pPr>
            <a:r>
              <a:rPr lang="en-US" sz="2800" dirty="0" smtClean="0">
                <a:latin typeface="Century Gothic"/>
                <a:cs typeface="Century Gothic"/>
              </a:rPr>
              <a:t>You can add a guideline by holding the control key down as you move one. It can also help to turn on Snap to Guides by right clicking the background and going to Grid and Guides. That will make images and text boxes “magnetically” snap to the guidelines.</a:t>
            </a:r>
            <a:endParaRPr lang="en-US" sz="2800" dirty="0">
              <a:latin typeface="Century Gothic"/>
              <a:cs typeface="Century Gothic"/>
            </a:endParaRP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b="1" dirty="0">
                <a:latin typeface="Century Gothic"/>
                <a:cs typeface="Century Gothic"/>
              </a:rPr>
              <a:t>How to bring things in from Excel® and Word®</a:t>
            </a:r>
            <a:endParaRPr lang="en-US" sz="2800" dirty="0">
              <a:latin typeface="Century Gothic"/>
              <a:cs typeface="Century Gothic"/>
            </a:endParaRP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b="1" dirty="0">
                <a:latin typeface="Century Gothic"/>
                <a:cs typeface="Century Gothic"/>
              </a:rPr>
              <a:t>Excel</a:t>
            </a:r>
            <a:r>
              <a:rPr lang="en-US" sz="2800" dirty="0">
                <a:latin typeface="Century Gothic"/>
                <a:cs typeface="Century Gothic"/>
              </a:rPr>
              <a:t>- select the chart, </a:t>
            </a:r>
            <a:r>
              <a:rPr lang="en-US" sz="2800" dirty="0" smtClean="0">
                <a:latin typeface="Century Gothic"/>
                <a:cs typeface="Century Gothic"/>
              </a:rPr>
              <a:t>then copy (</a:t>
            </a:r>
            <a:r>
              <a:rPr lang="en-US" sz="2800" dirty="0" err="1" smtClean="0">
                <a:latin typeface="Century Gothic"/>
                <a:cs typeface="Century Gothic"/>
              </a:rPr>
              <a:t>ctl+C</a:t>
            </a:r>
            <a:r>
              <a:rPr lang="en-US" sz="2800" dirty="0" smtClean="0">
                <a:latin typeface="Century Gothic"/>
                <a:cs typeface="Century Gothic"/>
              </a:rPr>
              <a:t>), and paste (</a:t>
            </a:r>
            <a:r>
              <a:rPr lang="en-US" sz="2800" dirty="0" err="1" smtClean="0">
                <a:latin typeface="Century Gothic"/>
                <a:cs typeface="Century Gothic"/>
              </a:rPr>
              <a:t>ctl+V</a:t>
            </a:r>
            <a:r>
              <a:rPr lang="en-US" sz="2800" dirty="0" smtClean="0">
                <a:latin typeface="Century Gothic"/>
                <a:cs typeface="Century Gothic"/>
              </a:rPr>
              <a:t>) into </a:t>
            </a:r>
            <a:r>
              <a:rPr lang="en-US" sz="2800" dirty="0">
                <a:latin typeface="Century Gothic"/>
                <a:cs typeface="Century Gothic"/>
              </a:rPr>
              <a:t>PowerPoint®. The chart can then be stretched to fit </a:t>
            </a:r>
            <a:r>
              <a:rPr lang="en-US" sz="2800" dirty="0" smtClean="0">
                <a:latin typeface="Century Gothic"/>
                <a:cs typeface="Century Gothic"/>
              </a:rPr>
              <a:t>or edited as required. </a:t>
            </a:r>
            <a:r>
              <a:rPr lang="en-US" sz="2800" b="1" i="1" u="sng" dirty="0">
                <a:latin typeface="Century Gothic"/>
                <a:cs typeface="Century Gothic"/>
              </a:rPr>
              <a:t>Watch out</a:t>
            </a:r>
            <a:r>
              <a:rPr lang="en-US" sz="2800" dirty="0">
                <a:latin typeface="Century Gothic"/>
                <a:cs typeface="Century Gothic"/>
              </a:rPr>
              <a:t> for scientific symbols used in imported charts, which PowerPoint will not recognize as a used font and may print improperly if we don’t have the font installed on our system. It is best to use the Symbol font for scientific </a:t>
            </a:r>
            <a:r>
              <a:rPr lang="en-US" sz="2800" dirty="0" smtClean="0">
                <a:latin typeface="Century Gothic"/>
                <a:cs typeface="Century Gothic"/>
              </a:rPr>
              <a:t>characters, we always have that installed.</a:t>
            </a:r>
            <a:endParaRPr lang="en-US" sz="2800" dirty="0">
              <a:latin typeface="Century Gothic"/>
              <a:cs typeface="Century Gothic"/>
            </a:endParaRP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b="1" dirty="0">
                <a:latin typeface="Century Gothic"/>
                <a:cs typeface="Century Gothic"/>
              </a:rPr>
              <a:t>Word</a:t>
            </a:r>
            <a:r>
              <a:rPr lang="en-US" sz="2800" dirty="0">
                <a:latin typeface="Century Gothic"/>
                <a:cs typeface="Century Gothic"/>
              </a:rPr>
              <a:t>- select the text to be brought into PowerPoint, </a:t>
            </a:r>
            <a:r>
              <a:rPr lang="en-US" sz="2800" dirty="0" smtClean="0">
                <a:latin typeface="Century Gothic"/>
                <a:cs typeface="Century Gothic"/>
              </a:rPr>
              <a:t>copy</a:t>
            </a:r>
            <a:r>
              <a:rPr lang="en-US" sz="2800" dirty="0">
                <a:latin typeface="Century Gothic"/>
                <a:cs typeface="Century Gothic"/>
              </a:rPr>
              <a:t>, then </a:t>
            </a:r>
            <a:r>
              <a:rPr lang="en-US" sz="2800" dirty="0" smtClean="0">
                <a:latin typeface="Century Gothic"/>
                <a:cs typeface="Century Gothic"/>
              </a:rPr>
              <a:t>paste </a:t>
            </a:r>
            <a:r>
              <a:rPr lang="en-US" sz="2800" dirty="0">
                <a:latin typeface="Century Gothic"/>
                <a:cs typeface="Century Gothic"/>
              </a:rPr>
              <a:t>the text into a new or existing text block. This text is editable. You can change the size, color, etc. in </a:t>
            </a:r>
            <a:r>
              <a:rPr lang="en-US" sz="2800" dirty="0" smtClean="0">
                <a:latin typeface="Century Gothic"/>
                <a:cs typeface="Century Gothic"/>
              </a:rPr>
              <a:t>home &gt;font. </a:t>
            </a:r>
            <a:r>
              <a:rPr lang="en-US" sz="2800" dirty="0">
                <a:latin typeface="Century Gothic"/>
                <a:cs typeface="Century Gothic"/>
              </a:rPr>
              <a:t>We suggest you not put shadows on smaller text. Stick with Arial and Times New Roman fonts so your collaborators will have them</a:t>
            </a:r>
            <a:r>
              <a:rPr lang="en-US" sz="2800" dirty="0" smtClean="0">
                <a:latin typeface="Century Gothic"/>
                <a:cs typeface="Century Gothic"/>
              </a:rPr>
              <a:t>. </a:t>
            </a: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b="1" dirty="0" smtClean="0">
                <a:latin typeface="Century Gothic"/>
                <a:cs typeface="Century Gothic"/>
              </a:rPr>
              <a:t>Tables</a:t>
            </a:r>
            <a:r>
              <a:rPr lang="en-US" sz="2800" dirty="0" smtClean="0">
                <a:latin typeface="Century Gothic"/>
                <a:cs typeface="Century Gothic"/>
              </a:rPr>
              <a:t> that come in funny can often be fixed by doing paste &gt;special &gt;enhanced metafile.</a:t>
            </a:r>
            <a:endParaRPr lang="en-US" sz="2800" dirty="0">
              <a:latin typeface="Century Gothic"/>
              <a:cs typeface="Century Gothic"/>
            </a:endParaRPr>
          </a:p>
          <a:p>
            <a:pPr algn="l" defTabSz="4389438" eaLnBrk="0" hangingPunct="0">
              <a:lnSpc>
                <a:spcPct val="95000"/>
              </a:lnSpc>
            </a:pPr>
            <a:endParaRPr lang="en-US" sz="2800" b="1" dirty="0">
              <a:latin typeface="Century Gothic"/>
              <a:cs typeface="Century Gothic"/>
            </a:endParaRPr>
          </a:p>
          <a:p>
            <a:pPr algn="l" defTabSz="4389438" eaLnBrk="0" hangingPunct="0">
              <a:lnSpc>
                <a:spcPct val="95000"/>
              </a:lnSpc>
            </a:pPr>
            <a:r>
              <a:rPr lang="en-US" sz="2800" b="1" dirty="0" smtClean="0">
                <a:latin typeface="Century Gothic"/>
                <a:cs typeface="Century Gothic"/>
              </a:rPr>
              <a:t>Photos</a:t>
            </a:r>
            <a:endParaRPr lang="en-US" sz="2800" dirty="0">
              <a:latin typeface="Century Gothic"/>
              <a:cs typeface="Century Gothic"/>
            </a:endParaRP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dirty="0">
                <a:latin typeface="Century Gothic"/>
                <a:cs typeface="Century Gothic"/>
              </a:rPr>
              <a:t>We need images to be 72 to 100 dpi in their </a:t>
            </a:r>
            <a:r>
              <a:rPr lang="en-US" sz="2800" u="sng" dirty="0">
                <a:latin typeface="Century Gothic"/>
                <a:cs typeface="Century Gothic"/>
              </a:rPr>
              <a:t>final size</a:t>
            </a:r>
            <a:r>
              <a:rPr lang="en-US" sz="2800" dirty="0">
                <a:latin typeface="Century Gothic"/>
                <a:cs typeface="Century Gothic"/>
              </a:rPr>
              <a:t>, </a:t>
            </a:r>
            <a:r>
              <a:rPr lang="en-US" sz="2800" dirty="0" smtClean="0">
                <a:latin typeface="Century Gothic"/>
                <a:cs typeface="Century Gothic"/>
              </a:rPr>
              <a:t>a rough rule </a:t>
            </a:r>
            <a:r>
              <a:rPr lang="en-US" sz="2800" dirty="0">
                <a:latin typeface="Century Gothic"/>
                <a:cs typeface="Century Gothic"/>
              </a:rPr>
              <a:t>of </a:t>
            </a:r>
            <a:r>
              <a:rPr lang="en-US" sz="2800" dirty="0" smtClean="0">
                <a:latin typeface="Century Gothic"/>
                <a:cs typeface="Century Gothic"/>
              </a:rPr>
              <a:t>thumb that a  500 kb jpg (2 megapixel) image file can go up to 12x16” on your poster. Do insert &gt;from file to import them.</a:t>
            </a:r>
          </a:p>
          <a:p>
            <a:pPr algn="l" defTabSz="4389438" eaLnBrk="0" hangingPunct="0">
              <a:lnSpc>
                <a:spcPct val="95000"/>
              </a:lnSpc>
            </a:pPr>
            <a:endParaRPr lang="en-US" sz="2800" b="1" dirty="0" smtClean="0">
              <a:latin typeface="Century Gothic"/>
              <a:cs typeface="Century Gothic"/>
            </a:endParaRPr>
          </a:p>
          <a:p>
            <a:pPr algn="l" defTabSz="4389438" eaLnBrk="0" hangingPunct="0">
              <a:lnSpc>
                <a:spcPct val="95000"/>
              </a:lnSpc>
            </a:pPr>
            <a:r>
              <a:rPr lang="en-US" sz="2800" b="1" dirty="0" smtClean="0">
                <a:latin typeface="Century Gothic"/>
                <a:cs typeface="Century Gothic"/>
              </a:rPr>
              <a:t>Preview</a:t>
            </a:r>
            <a:r>
              <a:rPr lang="en-US" sz="2800" b="1" dirty="0">
                <a:latin typeface="Century Gothic"/>
                <a:cs typeface="Century Gothic"/>
              </a:rPr>
              <a:t>: </a:t>
            </a:r>
            <a:r>
              <a:rPr lang="en-US" sz="2800" dirty="0">
                <a:latin typeface="Century Gothic"/>
                <a:cs typeface="Century Gothic"/>
              </a:rPr>
              <a:t>To see your in poster in actual </a:t>
            </a:r>
            <a:r>
              <a:rPr lang="en-US" sz="2800" dirty="0" smtClean="0">
                <a:latin typeface="Century Gothic"/>
                <a:cs typeface="Century Gothic"/>
              </a:rPr>
              <a:t>size</a:t>
            </a:r>
            <a:r>
              <a:rPr lang="en-US" sz="2800" dirty="0">
                <a:latin typeface="Century Gothic"/>
                <a:cs typeface="Century Gothic"/>
              </a:rPr>
              <a:t>, go to view-zoom-100%. It’s important to walk through your </a:t>
            </a:r>
            <a:r>
              <a:rPr lang="en-US" sz="2800" dirty="0" smtClean="0">
                <a:latin typeface="Century Gothic"/>
                <a:cs typeface="Century Gothic"/>
              </a:rPr>
              <a:t>poster </a:t>
            </a:r>
            <a:r>
              <a:rPr lang="en-US" sz="2800" dirty="0">
                <a:latin typeface="Century Gothic"/>
                <a:cs typeface="Century Gothic"/>
              </a:rPr>
              <a:t>viewing it at </a:t>
            </a:r>
            <a:r>
              <a:rPr lang="en-US" sz="2800" dirty="0" smtClean="0">
                <a:latin typeface="Century Gothic"/>
                <a:cs typeface="Century Gothic"/>
              </a:rPr>
              <a:t>full size to </a:t>
            </a:r>
            <a:r>
              <a:rPr lang="en-US" sz="2800" dirty="0">
                <a:latin typeface="Century Gothic"/>
                <a:cs typeface="Century Gothic"/>
              </a:rPr>
              <a:t>be sure it’s going to look OK.</a:t>
            </a:r>
            <a:endParaRPr lang="en-US" sz="2800" dirty="0" smtClean="0">
              <a:latin typeface="Century Gothic"/>
              <a:cs typeface="Century Gothic"/>
            </a:endParaRPr>
          </a:p>
          <a:p>
            <a:pPr algn="l" defTabSz="4389438" eaLnBrk="0" hangingPunct="0">
              <a:lnSpc>
                <a:spcPct val="95000"/>
              </a:lnSpc>
            </a:pPr>
            <a:endParaRPr lang="en-US" sz="2800" dirty="0">
              <a:latin typeface="Century Gothic"/>
              <a:cs typeface="Century Gothic"/>
            </a:endParaRPr>
          </a:p>
          <a:p>
            <a:pPr algn="l" defTabSz="4389438" eaLnBrk="0" hangingPunct="0">
              <a:lnSpc>
                <a:spcPct val="95000"/>
              </a:lnSpc>
            </a:pPr>
            <a:r>
              <a:rPr lang="en-US" sz="2800" b="1" dirty="0">
                <a:latin typeface="Century Gothic"/>
                <a:cs typeface="Century Gothic"/>
              </a:rPr>
              <a:t>Feedback:</a:t>
            </a:r>
            <a:r>
              <a:rPr lang="en-US" sz="2800" dirty="0">
                <a:latin typeface="Century Gothic"/>
                <a:cs typeface="Century Gothic"/>
              </a:rPr>
              <a:t> If you have comments about how this template worked for you, email to sales@megaprint.com. </a:t>
            </a:r>
            <a:r>
              <a:rPr lang="en-US" sz="2800" dirty="0" smtClean="0">
                <a:latin typeface="Century Gothic"/>
                <a:cs typeface="Century Gothic"/>
              </a:rPr>
              <a:t>We </a:t>
            </a:r>
            <a:r>
              <a:rPr lang="en-US" sz="2800" dirty="0">
                <a:latin typeface="Century Gothic"/>
                <a:cs typeface="Century Gothic"/>
              </a:rPr>
              <a:t>listen! Call us at 800-590-7850 if we can help in any way.</a:t>
            </a:r>
            <a:endParaRPr lang="en-US" sz="2800" b="1" dirty="0">
              <a:latin typeface="Century Gothic"/>
              <a:cs typeface="Century Gothic"/>
            </a:endParaRPr>
          </a:p>
        </p:txBody>
      </p:sp>
      <p:cxnSp>
        <p:nvCxnSpPr>
          <p:cNvPr id="33" name="Straight Connector 32" title="Red Underline"/>
          <p:cNvCxnSpPr/>
          <p:nvPr/>
        </p:nvCxnSpPr>
        <p:spPr>
          <a:xfrm>
            <a:off x="2575833" y="8226870"/>
            <a:ext cx="6395977"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2090" name="Text Box 42"/>
          <p:cNvSpPr txBox="1">
            <a:spLocks noChangeArrowheads="1"/>
          </p:cNvSpPr>
          <p:nvPr/>
        </p:nvSpPr>
        <p:spPr bwMode="auto">
          <a:xfrm>
            <a:off x="838200"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latin typeface="Century Gothic"/>
                <a:cs typeface="Century Gothic"/>
              </a:rPr>
              <a:t>Introduction</a:t>
            </a:r>
          </a:p>
        </p:txBody>
      </p:sp>
      <p:pic>
        <p:nvPicPr>
          <p:cNvPr id="39" name="Picture 38" descr="USA Logo_Primary_white.png" title="USA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16309" y="1041857"/>
            <a:ext cx="7821095" cy="3997300"/>
          </a:xfrm>
          <a:prstGeom prst="rect">
            <a:avLst/>
          </a:prstGeom>
        </p:spPr>
      </p:pic>
      <p:pic>
        <p:nvPicPr>
          <p:cNvPr id="6" name="Picture 5" descr="USA Logo_Primary_white.png" title="USA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100" y="1041857"/>
            <a:ext cx="7821095" cy="3997300"/>
          </a:xfrm>
          <a:prstGeom prst="rect">
            <a:avLst/>
          </a:prstGeom>
        </p:spPr>
      </p:pic>
      <p:sp>
        <p:nvSpPr>
          <p:cNvPr id="2062" name="Text Box 14"/>
          <p:cNvSpPr txBox="1">
            <a:spLocks noChangeArrowheads="1"/>
          </p:cNvSpPr>
          <p:nvPr/>
        </p:nvSpPr>
        <p:spPr bwMode="auto">
          <a:xfrm>
            <a:off x="1219200" y="990600"/>
            <a:ext cx="40919400" cy="4040188"/>
          </a:xfrm>
          <a:prstGeom prst="rect">
            <a:avLst/>
          </a:prstGeom>
          <a:noFill/>
          <a:ln w="9525">
            <a:noFill/>
            <a:miter lim="800000"/>
            <a:headEnd/>
            <a:tailEnd/>
          </a:ln>
          <a:effectLst/>
        </p:spPr>
        <p:txBody>
          <a:bodyPr>
            <a:spAutoFit/>
          </a:bodyPr>
          <a:lstStyle/>
          <a:p>
            <a:pPr defTabSz="4389438">
              <a:spcBef>
                <a:spcPct val="50000"/>
              </a:spcBef>
            </a:pPr>
            <a:r>
              <a:rPr lang="en-US" sz="12500" b="1" dirty="0">
                <a:solidFill>
                  <a:srgbClr val="FFFFFF"/>
                </a:solidFill>
                <a:latin typeface="Century Gothic"/>
                <a:cs typeface="Century Gothic"/>
              </a:rPr>
              <a:t>Title of the Research Study</a:t>
            </a:r>
          </a:p>
          <a:p>
            <a:pPr defTabSz="4389438"/>
            <a:r>
              <a:rPr lang="en-US" b="1" dirty="0">
                <a:solidFill>
                  <a:srgbClr val="FFFFFF"/>
                </a:solidFill>
                <a:latin typeface="Century Gothic"/>
                <a:cs typeface="Century Gothic"/>
              </a:rPr>
              <a:t>PEOPLE WHO DID THE STUDY</a:t>
            </a:r>
          </a:p>
          <a:p>
            <a:pPr defTabSz="4389438"/>
            <a:r>
              <a:rPr lang="en-US" sz="4800" b="1" i="1" dirty="0">
                <a:solidFill>
                  <a:srgbClr val="FFFFFF"/>
                </a:solidFill>
                <a:latin typeface="Century Gothic"/>
                <a:cs typeface="Century Gothic"/>
              </a:rPr>
              <a:t>UNIVERSITIES AND/OR  HOSPITALS THEY ARE AFFILIATED WITH</a:t>
            </a:r>
            <a:endParaRPr lang="en-US" dirty="0">
              <a:solidFill>
                <a:srgbClr val="FFFFFF"/>
              </a:solidFill>
              <a:latin typeface="Century Gothic"/>
              <a:cs typeface="Century Gothic"/>
            </a:endParaRPr>
          </a:p>
        </p:txBody>
      </p:sp>
      <p:sp>
        <p:nvSpPr>
          <p:cNvPr id="2" name="Title 1"/>
          <p:cNvSpPr>
            <a:spLocks noGrp="1"/>
          </p:cNvSpPr>
          <p:nvPr>
            <p:ph type="title" idx="4294967295"/>
          </p:nvPr>
        </p:nvSpPr>
        <p:spPr>
          <a:xfrm>
            <a:off x="3017838" y="1752600"/>
            <a:ext cx="37855525" cy="6362700"/>
          </a:xfrm>
          <a:prstGeom prst="rect">
            <a:avLst/>
          </a:prstGeom>
        </p:spPr>
        <p:txBody>
          <a:bodyPr/>
          <a:lstStyle/>
          <a:p>
            <a:r>
              <a:rPr lang="en-US" baseline="0"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1889</TotalTime>
  <Words>615</Words>
  <Application>Microsoft Office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Symbol</vt:lpstr>
      <vt:lpstr>Default Design</vt:lpstr>
      <vt:lpstr> </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Bernell Dorrough</cp:lastModifiedBy>
  <cp:revision>66</cp:revision>
  <cp:lastPrinted>2011-03-08T18:07:35Z</cp:lastPrinted>
  <dcterms:created xsi:type="dcterms:W3CDTF">2008-12-04T00:20:37Z</dcterms:created>
  <dcterms:modified xsi:type="dcterms:W3CDTF">2021-05-06T21:59:46Z</dcterms:modified>
  <cp:category>Research Poster</cp:category>
</cp:coreProperties>
</file>